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5" r:id="rId3"/>
    <p:sldId id="256" r:id="rId4"/>
    <p:sldId id="257" r:id="rId5"/>
    <p:sldId id="261" r:id="rId6"/>
    <p:sldId id="260" r:id="rId7"/>
    <p:sldId id="266" r:id="rId8"/>
    <p:sldId id="258" r:id="rId9"/>
    <p:sldId id="267" r:id="rId10"/>
    <p:sldId id="259" r:id="rId11"/>
    <p:sldId id="268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3" d="100"/>
          <a:sy n="73" d="100"/>
        </p:scale>
        <p:origin x="-129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2F215-1741-470B-BDD1-5200305B94C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35F1D-E268-482B-AC35-28121FB98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35F1D-E268-482B-AC35-28121FB98C4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35F1D-E268-482B-AC35-28121FB98C4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FF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9219" name="Picture 3" descr="flowers-camelia"/>
          <p:cNvPicPr>
            <a:picLocks noChangeAspect="1" noChangeArrowheads="1"/>
          </p:cNvPicPr>
          <p:nvPr/>
        </p:nvPicPr>
        <p:blipFill>
          <a:blip r:embed="rId2">
            <a:lum bright="18000" contrast="-18000"/>
          </a:blip>
          <a:srcRect/>
          <a:stretch>
            <a:fillRect/>
          </a:stretch>
        </p:blipFill>
        <p:spPr bwMode="auto">
          <a:xfrm>
            <a:off x="4191000" y="5553075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0" y="2743200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47625" y="5562600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2819400" y="5553075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0" y="1371600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1447800" y="5562600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flowers-camelia"/>
          <p:cNvPicPr>
            <a:picLocks noChangeAspect="1" noChangeArrowheads="1"/>
          </p:cNvPicPr>
          <p:nvPr/>
        </p:nvPicPr>
        <p:blipFill>
          <a:blip r:embed="rId2">
            <a:lum bright="18000"/>
          </a:blip>
          <a:srcRect/>
          <a:stretch>
            <a:fillRect/>
          </a:stretch>
        </p:blipFill>
        <p:spPr bwMode="auto">
          <a:xfrm>
            <a:off x="0" y="4114800"/>
            <a:ext cx="1095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1419" name="Text Box 11"/>
          <p:cNvSpPr txBox="1">
            <a:spLocks noChangeArrowheads="1"/>
          </p:cNvSpPr>
          <p:nvPr/>
        </p:nvSpPr>
        <p:spPr bwMode="auto">
          <a:xfrm>
            <a:off x="381000" y="152400"/>
            <a:ext cx="533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CHUYÊN ĐỀ: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401420" name="Text Box 12"/>
          <p:cNvSpPr txBox="1">
            <a:spLocks noChangeArrowheads="1"/>
          </p:cNvSpPr>
          <p:nvPr/>
        </p:nvSpPr>
        <p:spPr bwMode="auto">
          <a:xfrm>
            <a:off x="1066800" y="1219200"/>
            <a:ext cx="807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RÈN KĨ NĂNG PHÁT HIỆN VÀ PHÂN TÍCH TÁC DỤNG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CỦA BIỆN PHÁP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TU TỪ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657600" y="4038600"/>
            <a:ext cx="6019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</a:rPr>
              <a:t>viên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Phan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Thị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Lương</a:t>
            </a:r>
            <a:endParaRPr lang="en-US" sz="36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 9C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0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9" grpId="0"/>
      <p:bldP spid="401420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“…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đèn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vườn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gió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tuyết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lặng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ngoài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chực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đợi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xô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tới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Cái lặng im lúc đó mới thật dễ sợ: nó như bị gió chặt ra từng khúc, mà gió thì giống như những nhát chổi lớn muốn quét đi tất cả, ném vứt lung tung…”                                              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(Trích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Lặng lẽ Sa Pa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Thành Long)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2400" y="0"/>
            <a:ext cx="88392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3:</a:t>
            </a:r>
            <a:r>
              <a:rPr kumimoji="0" lang="en-US" sz="3200" b="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“…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đèn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vườn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gió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tuyết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lặng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bên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ngoài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chực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đợi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ào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xô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tới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Cái lặng im lúc đó mới thật dễ sợ: nó như bị gió chặt ra từng khúc, mà gió thì giống như những nhát chổi lớn muốn quét đi tất cả, ném vứt lung tung…”                                              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(Trích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Lặng lẽ Sa Pa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Nguyễn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Thành Long)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Chỉ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ấy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8686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vi-VN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vi-VN" b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</a:rPr>
              <a:t>+ </a:t>
            </a:r>
            <a:r>
              <a:rPr lang="en-US" altLang="vi-VN" b="1" dirty="0" err="1">
                <a:latin typeface="Times New Roman" panose="02020603050405020304" pitchFamily="18" charset="0"/>
              </a:rPr>
              <a:t>Diễn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đạt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ngắn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gọn</a:t>
            </a:r>
            <a:r>
              <a:rPr lang="en-US" altLang="vi-VN" b="1" dirty="0" smtClean="0">
                <a:latin typeface="Times New Roman" panose="02020603050405020304" pitchFamily="18" charset="0"/>
              </a:rPr>
              <a:t>,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gạch</a:t>
            </a:r>
            <a:r>
              <a:rPr lang="en-US" altLang="vi-VN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đầu</a:t>
            </a:r>
            <a:r>
              <a:rPr lang="en-US" altLang="vi-VN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dòng</a:t>
            </a:r>
            <a:r>
              <a:rPr lang="en-US" altLang="vi-VN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cho</a:t>
            </a:r>
            <a:r>
              <a:rPr lang="en-US" altLang="vi-VN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từng</a:t>
            </a:r>
            <a:r>
              <a:rPr lang="en-US" altLang="vi-VN" b="1" dirty="0" smtClean="0">
                <a:latin typeface="Times New Roman" panose="02020603050405020304" pitchFamily="18" charset="0"/>
              </a:rPr>
              <a:t> ý.</a:t>
            </a:r>
            <a:endParaRPr lang="en-US" altLang="vi-VN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</a:rPr>
              <a:t>+ </a:t>
            </a:r>
            <a:r>
              <a:rPr lang="en-US" altLang="vi-VN" b="1" dirty="0" err="1">
                <a:latin typeface="Times New Roman" panose="02020603050405020304" pitchFamily="18" charset="0"/>
              </a:rPr>
              <a:t>Trả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lời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chính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 smtClean="0">
                <a:latin typeface="Times New Roman" panose="02020603050405020304" pitchFamily="18" charset="0"/>
              </a:rPr>
              <a:t>xác</a:t>
            </a:r>
            <a:r>
              <a:rPr lang="en-US" altLang="vi-VN" b="1" dirty="0" smtClean="0">
                <a:latin typeface="Times New Roman" panose="02020603050405020304" pitchFamily="18" charset="0"/>
              </a:rPr>
              <a:t>, </a:t>
            </a:r>
            <a:r>
              <a:rPr lang="en-US" altLang="vi-VN" b="1" dirty="0" err="1">
                <a:latin typeface="Times New Roman" panose="02020603050405020304" pitchFamily="18" charset="0"/>
              </a:rPr>
              <a:t>đúng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trọng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tâm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câu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hỏi</a:t>
            </a:r>
            <a:r>
              <a:rPr lang="en-US" altLang="vi-VN" b="1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b="1" dirty="0">
                <a:latin typeface="Times New Roman" panose="02020603050405020304" pitchFamily="18" charset="0"/>
              </a:rPr>
              <a:t>+ </a:t>
            </a:r>
            <a:r>
              <a:rPr lang="en-US" altLang="vi-VN" b="1" dirty="0" err="1">
                <a:latin typeface="Times New Roman" panose="02020603050405020304" pitchFamily="18" charset="0"/>
              </a:rPr>
              <a:t>Câu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trả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lời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cần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đầy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đủ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theo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kết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cấu</a:t>
            </a:r>
            <a:r>
              <a:rPr lang="en-US" altLang="vi-VN" b="1" dirty="0">
                <a:latin typeface="Times New Roman" panose="02020603050405020304" pitchFamily="18" charset="0"/>
              </a:rPr>
              <a:t> </a:t>
            </a:r>
            <a:r>
              <a:rPr lang="en-US" altLang="vi-VN" b="1" dirty="0" err="1">
                <a:latin typeface="Times New Roman" panose="02020603050405020304" pitchFamily="18" charset="0"/>
              </a:rPr>
              <a:t>chủ-vị</a:t>
            </a:r>
            <a:r>
              <a:rPr lang="en-US" altLang="vi-VN" b="1" dirty="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65125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400" u="sng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65125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400" u="sng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65125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400" u="sng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65125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vi-VN" sz="1400" u="sng"/>
          </a:p>
        </p:txBody>
      </p:sp>
      <p:sp>
        <p:nvSpPr>
          <p:cNvPr id="402439" name="Rectangle 7"/>
          <p:cNvSpPr>
            <a:spLocks noChangeArrowheads="1"/>
          </p:cNvSpPr>
          <p:nvPr/>
        </p:nvSpPr>
        <p:spPr bwMode="auto">
          <a:xfrm>
            <a:off x="609600" y="4676775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vi-VN" sz="25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524000" y="1420813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2400" b="1" u="sng">
              <a:solidFill>
                <a:srgbClr val="FF3300"/>
              </a:solidFill>
            </a:endParaRPr>
          </a:p>
        </p:txBody>
      </p:sp>
      <p:sp>
        <p:nvSpPr>
          <p:cNvPr id="402443" name="Rectangle 11"/>
          <p:cNvSpPr>
            <a:spLocks noChangeArrowheads="1"/>
          </p:cNvSpPr>
          <p:nvPr/>
        </p:nvSpPr>
        <p:spPr bwMode="auto">
          <a:xfrm>
            <a:off x="533400" y="1752600"/>
            <a:ext cx="2514600" cy="7620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</a:t>
            </a: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vựng</a:t>
            </a: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2444" name="Rectangle 12"/>
          <p:cNvSpPr>
            <a:spLocks noChangeArrowheads="1"/>
          </p:cNvSpPr>
          <p:nvPr/>
        </p:nvSpPr>
        <p:spPr bwMode="auto">
          <a:xfrm>
            <a:off x="5410200" y="1828800"/>
            <a:ext cx="3200400" cy="6858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cú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pháp</a:t>
            </a:r>
            <a:endParaRPr lang="en-US" sz="3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2445" name="Line 13"/>
          <p:cNvSpPr>
            <a:spLocks noChangeShapeType="1"/>
          </p:cNvSpPr>
          <p:nvPr/>
        </p:nvSpPr>
        <p:spPr bwMode="auto">
          <a:xfrm flipH="1">
            <a:off x="2362200" y="12954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2446" name="Line 14"/>
          <p:cNvSpPr>
            <a:spLocks noChangeShapeType="1"/>
          </p:cNvSpPr>
          <p:nvPr/>
        </p:nvSpPr>
        <p:spPr bwMode="auto">
          <a:xfrm>
            <a:off x="5105400" y="12954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2447" name="Line 15"/>
          <p:cNvSpPr>
            <a:spLocks noChangeShapeType="1"/>
          </p:cNvSpPr>
          <p:nvPr/>
        </p:nvSpPr>
        <p:spPr bwMode="auto">
          <a:xfrm>
            <a:off x="7162800" y="2590800"/>
            <a:ext cx="15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2448" name="Rectangle 16"/>
          <p:cNvSpPr>
            <a:spLocks noChangeArrowheads="1"/>
          </p:cNvSpPr>
          <p:nvPr/>
        </p:nvSpPr>
        <p:spPr bwMode="auto">
          <a:xfrm>
            <a:off x="2781300" y="616131"/>
            <a:ext cx="3657600" cy="6096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</a:rPr>
              <a:t>B</a:t>
            </a:r>
            <a:r>
              <a:rPr lang="en-US" sz="3600" b="1" dirty="0" err="1" smtClean="0">
                <a:solidFill>
                  <a:srgbClr val="0000FF"/>
                </a:solidFill>
              </a:rPr>
              <a:t>iện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pháp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tu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từ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402449" name="Line 17"/>
          <p:cNvSpPr>
            <a:spLocks noChangeShapeType="1"/>
          </p:cNvSpPr>
          <p:nvPr/>
        </p:nvSpPr>
        <p:spPr bwMode="auto">
          <a:xfrm>
            <a:off x="17907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2452" name="Rectangle 20"/>
          <p:cNvSpPr>
            <a:spLocks noChangeArrowheads="1"/>
          </p:cNvSpPr>
          <p:nvPr/>
        </p:nvSpPr>
        <p:spPr bwMode="auto">
          <a:xfrm>
            <a:off x="457200" y="3048000"/>
            <a:ext cx="3581400" cy="2438400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02453" name="Text Box 21"/>
          <p:cNvSpPr txBox="1">
            <a:spLocks noChangeArrowheads="1"/>
          </p:cNvSpPr>
          <p:nvPr/>
        </p:nvSpPr>
        <p:spPr bwMode="auto">
          <a:xfrm>
            <a:off x="381000" y="2971800"/>
            <a:ext cx="373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So </a:t>
            </a:r>
            <a:r>
              <a:rPr lang="en-US" sz="2800" b="1" dirty="0" err="1" smtClean="0">
                <a:solidFill>
                  <a:srgbClr val="0000FF"/>
                </a:solidFill>
              </a:rPr>
              <a:t>sánh</a:t>
            </a:r>
            <a:r>
              <a:rPr lang="en-US" sz="2800" b="1" dirty="0" smtClean="0">
                <a:solidFill>
                  <a:srgbClr val="0000FF"/>
                </a:solidFill>
              </a:rPr>
              <a:t>       - </a:t>
            </a:r>
            <a:r>
              <a:rPr lang="en-US" sz="2800" b="1" dirty="0" err="1" smtClean="0">
                <a:solidFill>
                  <a:srgbClr val="0000FF"/>
                </a:solidFill>
              </a:rPr>
              <a:t>Nói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quá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Nhân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hóa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  </a:t>
            </a:r>
            <a:r>
              <a:rPr lang="en-US" sz="2800" b="1" dirty="0" smtClean="0">
                <a:solidFill>
                  <a:srgbClr val="0000FF"/>
                </a:solidFill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</a:rPr>
              <a:t>Nói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giảm</a:t>
            </a:r>
            <a:r>
              <a:rPr lang="en-US" sz="2800" b="1" dirty="0" smtClean="0">
                <a:solidFill>
                  <a:srgbClr val="0000FF"/>
                </a:solidFill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</a:rPr>
              <a:t>Ẩn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dụ</a:t>
            </a:r>
            <a:r>
              <a:rPr lang="en-US" sz="2800" b="1" dirty="0" smtClean="0">
                <a:solidFill>
                  <a:srgbClr val="0000FF"/>
                </a:solidFill>
              </a:rPr>
              <a:t>         </a:t>
            </a:r>
            <a:r>
              <a:rPr lang="en-US" sz="2800" b="1" dirty="0" smtClean="0">
                <a:solidFill>
                  <a:srgbClr val="0000FF"/>
                </a:solidFill>
              </a:rPr>
              <a:t>   </a:t>
            </a:r>
            <a:r>
              <a:rPr lang="en-US" sz="2800" b="1" dirty="0" err="1" smtClean="0">
                <a:solidFill>
                  <a:srgbClr val="0000FF"/>
                </a:solidFill>
              </a:rPr>
              <a:t>nói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tránh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Hoán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dụ</a:t>
            </a:r>
            <a:r>
              <a:rPr lang="en-US" sz="2800" b="1" dirty="0" smtClean="0">
                <a:solidFill>
                  <a:srgbClr val="0000FF"/>
                </a:solidFill>
              </a:rPr>
              <a:t>…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402454" name="Text Box 22"/>
          <p:cNvSpPr txBox="1">
            <a:spLocks noChangeArrowheads="1"/>
          </p:cNvSpPr>
          <p:nvPr/>
        </p:nvSpPr>
        <p:spPr bwMode="auto">
          <a:xfrm>
            <a:off x="5334000" y="3048000"/>
            <a:ext cx="3276600" cy="2462213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</a:rPr>
              <a:t>Điệp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ngữ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Liệt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kê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Đảo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ngữ</a:t>
            </a:r>
            <a:r>
              <a:rPr lang="en-US" sz="2800" b="1" dirty="0" smtClean="0">
                <a:solidFill>
                  <a:srgbClr val="0000FF"/>
                </a:solidFill>
              </a:rPr>
              <a:t>…</a:t>
            </a:r>
          </a:p>
          <a:p>
            <a:pPr>
              <a:spcBef>
                <a:spcPct val="50000"/>
              </a:spcBef>
            </a:pPr>
            <a:endParaRPr lang="en-US" sz="28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0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40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2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2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43" grpId="0" animBg="1"/>
      <p:bldP spid="402444" grpId="0" animBg="1"/>
      <p:bldP spid="402445" grpId="0" animBg="1"/>
      <p:bldP spid="402446" grpId="0" animBg="1"/>
      <p:bldP spid="402447" grpId="0" animBg="1"/>
      <p:bldP spid="402448" grpId="0" animBg="1"/>
      <p:bldP spid="402449" grpId="0" animBg="1"/>
      <p:bldP spid="402452" grpId="0" animBg="1"/>
      <p:bldP spid="402453" grpId="0"/>
      <p:bldP spid="4024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38400" y="76200"/>
            <a:ext cx="426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33251" y="722531"/>
            <a:ext cx="82296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Bước 1: 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Gọi tên biện pháp tu từ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hỉ rõ từ ngữ, hình ảnh thuộc biện pháp tu từ ấy</a:t>
            </a:r>
          </a:p>
          <a:p>
            <a:pPr algn="just">
              <a:spcBef>
                <a:spcPct val="50000"/>
              </a:spcBef>
            </a:pP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</a:rPr>
              <a:t>Bước 2: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Tác dụng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- Tác dụng chung: hình thức nghệ thuật (Làm cho câu văn, câu thơ trở nên thế nào?)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Tác dụng riêng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+ Về nội dung: gợi những hình ảnh gì?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nội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+ Về tư tưởng: thể hiện được điều gì về tác giả (tài quan sát, trí tưởng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, tình cảm…) 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0"/>
            <a:ext cx="533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Lưu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ý: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28600" y="685800"/>
            <a:ext cx="8610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So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sánh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hóa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+ Giúp cho câu văn/ câu thơ trở nên sinh động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gũi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;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dung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…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52400" y="3048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Ẩn dụ, hoán dụ: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 cho cách diễn đạt thêm hàm súc, cô đọng…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28600" y="41910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Đảo ngữ, điệp ngữ, liệt kê: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 nhấn mạnh điều gì đó; tạo nhịp điệu cho câu văn/ câu thơ…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9800"/>
            <a:ext cx="9144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0" y="304800"/>
            <a:ext cx="6248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cách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gặp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04800" y="1371600"/>
            <a:ext cx="8610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thẩm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mĩ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b="1" i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nghệ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thuật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mang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057400"/>
            <a:ext cx="910045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06829" y="3810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1: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 câu “Sương chùng chình qua ngõ”, nhà thơ đã sử dụng phép tu từ nào? Em hãy chỉ rõ hiệu quả nghệ thuật của phép tu từ ấy.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2057400"/>
            <a:ext cx="910045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06829" y="381000"/>
            <a:ext cx="883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1: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 câu “Sương chùng chình qua ngõ”, nhà thơ đã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phép tu từ nào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Em hãy chỉ rõ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 quả nghệ thuật của phép tu từ ấy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“Bác nằm trong giấc ngủ bình yên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!...”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colours012t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152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lăng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“Bác nằm trong giấc ngủ bình yên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nhói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!...”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Cho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581</Words>
  <Application>Microsoft Office PowerPoint</Application>
  <PresentationFormat>On-screen Show (4:3)</PresentationFormat>
  <Paragraphs>62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</dc:creator>
  <cp:lastModifiedBy>Khanh</cp:lastModifiedBy>
  <cp:revision>48</cp:revision>
  <dcterms:created xsi:type="dcterms:W3CDTF">2006-08-16T00:00:00Z</dcterms:created>
  <dcterms:modified xsi:type="dcterms:W3CDTF">2016-05-18T22:35:11Z</dcterms:modified>
</cp:coreProperties>
</file>